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we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a map.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the school newspaper.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a sports magazine.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836" y="909023"/>
            <a:ext cx="5187326" cy="6258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98079" y="9268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0416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推理判断题。本文介绍了校园歌手比赛的信息，所以可能在校报上看到这篇文章。故选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35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729" y="836712"/>
            <a:ext cx="10941898" cy="14401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59603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2941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介绍了校园歌手比赛的信息。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27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48175"/>
            <a:ext cx="11485848" cy="81817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78582" y="1818104"/>
          <a:ext cx="11233248" cy="362712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162276793"/>
                    </a:ext>
                  </a:extLst>
                </a:gridCol>
              </a:tblGrid>
              <a:tr h="20056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Talent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</a:pP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front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enjoy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yourselves,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2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767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49704" y="781956"/>
          <a:ext cx="11305256" cy="5596128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16227679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Anyone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creative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yourself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marL="0" indent="715963"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715963" algn="l"/>
                        </a:tabLst>
                      </a:pP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performers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choose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performers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715963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description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competition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office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填写表格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online.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description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August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10th.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2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81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478582" y="920901"/>
          <a:ext cx="11161240" cy="5388864"/>
        </p:xfrm>
        <a:graphic>
          <a:graphicData uri="http://schemas.openxmlformats.org/drawingml/2006/table">
            <a:tbl>
              <a:tblPr firstRow="1" firstCol="1" bandRow="1"/>
              <a:tblGrid>
                <a:gridCol w="11161240">
                  <a:extLst>
                    <a:ext uri="{9D8B030D-6E8A-4147-A177-3AD203B41FA5}">
                      <a16:colId xmlns:a16="http://schemas.microsoft.com/office/drawing/2014/main" val="216227679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biggest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August.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Winners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cartoon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model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storybook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schoolbag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prize,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English-Chinese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dictionary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third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prize.</a:t>
                      </a:r>
                      <a:endParaRPr lang="zh-CN" sz="34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singing,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667" marR="14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2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6946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pc="-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take part in the Campus Singer Competition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Teachers.	B. Parents.		C. Students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3126" y="91824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2253994"/>
            <a:ext cx="11485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>
                <a:cs typeface="Times New Roman" panose="02020603050405020304" pitchFamily="18" charset="0"/>
              </a:rPr>
              <a:t>[</a:t>
            </a:r>
            <a:r>
              <a:rPr lang="zh-CN" altLang="zh-CN" sz="36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600">
                <a:cs typeface="Times New Roman" panose="02020603050405020304" pitchFamily="18" charset="0"/>
              </a:rPr>
              <a:t>]</a:t>
            </a:r>
            <a:r>
              <a:rPr lang="zh-CN" altLang="zh-CN" sz="3600">
                <a:cs typeface="Times New Roman" panose="02020603050405020304" pitchFamily="18" charset="0"/>
              </a:rPr>
              <a:t>细节理解题。根据</a:t>
            </a:r>
            <a:r>
              <a:rPr lang="en-US" altLang="zh-CN" sz="3600">
                <a:cs typeface="Times New Roman" panose="02020603050405020304" pitchFamily="18" charset="0"/>
              </a:rPr>
              <a:t>“Who</a:t>
            </a:r>
            <a:r>
              <a:rPr lang="zh-CN" altLang="zh-CN" sz="3600">
                <a:cs typeface="Times New Roman" panose="02020603050405020304" pitchFamily="18" charset="0"/>
              </a:rPr>
              <a:t>：</a:t>
            </a:r>
            <a:r>
              <a:rPr lang="en-US" altLang="zh-CN" sz="3600">
                <a:cs typeface="Times New Roman" panose="02020603050405020304" pitchFamily="18" charset="0"/>
              </a:rPr>
              <a:t> Anyone studying in Grade 3 to Grade 9 in our school.”</a:t>
            </a:r>
            <a:r>
              <a:rPr lang="zh-CN" altLang="zh-CN" sz="3600">
                <a:cs typeface="Times New Roman" panose="02020603050405020304" pitchFamily="18" charset="0"/>
              </a:rPr>
              <a:t>可知，学校三年级到九年级的学生都可以参加校园歌手比赛。故选</a:t>
            </a:r>
            <a:r>
              <a:rPr lang="en-US" altLang="zh-CN" sz="3600">
                <a:cs typeface="Times New Roman" panose="02020603050405020304" pitchFamily="18" charset="0"/>
              </a:rPr>
              <a:t>C</a:t>
            </a:r>
            <a:r>
              <a:rPr lang="zh-CN" altLang="zh-CN" sz="36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6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the singing competition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August 10th.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 the third Friday in August.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 the second Sunday in August.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8079" y="92687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B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06574" y="4012029"/>
            <a:ext cx="11449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>
                <a:cs typeface="Times New Roman" panose="02020603050405020304" pitchFamily="18" charset="0"/>
              </a:rPr>
              <a:t>[</a:t>
            </a:r>
            <a:r>
              <a:rPr lang="zh-CN" altLang="zh-CN" sz="36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600">
                <a:cs typeface="Times New Roman" panose="02020603050405020304" pitchFamily="18" charset="0"/>
              </a:rPr>
              <a:t>]</a:t>
            </a:r>
            <a:r>
              <a:rPr lang="zh-CN" altLang="zh-CN" sz="3600">
                <a:cs typeface="Times New Roman" panose="02020603050405020304" pitchFamily="18" charset="0"/>
              </a:rPr>
              <a:t>细节理解题。根据</a:t>
            </a:r>
            <a:r>
              <a:rPr lang="en-US" altLang="zh-CN" sz="3600">
                <a:cs typeface="Times New Roman" panose="02020603050405020304" pitchFamily="18" charset="0"/>
              </a:rPr>
              <a:t>“When</a:t>
            </a:r>
            <a:r>
              <a:rPr lang="zh-CN" altLang="zh-CN" sz="3600">
                <a:cs typeface="Times New Roman" panose="02020603050405020304" pitchFamily="18" charset="0"/>
              </a:rPr>
              <a:t>：</a:t>
            </a:r>
            <a:r>
              <a:rPr lang="en-US" altLang="zh-CN" sz="3600">
                <a:cs typeface="Times New Roman" panose="02020603050405020304" pitchFamily="18" charset="0"/>
              </a:rPr>
              <a:t> The biggest day is coming on the third Friday in August.”</a:t>
            </a:r>
            <a:r>
              <a:rPr lang="zh-CN" altLang="zh-CN" sz="3600">
                <a:cs typeface="Times New Roman" panose="02020603050405020304" pitchFamily="18" charset="0"/>
              </a:rPr>
              <a:t>可知，比赛时间是八月的第三个星期五。故选</a:t>
            </a:r>
            <a:r>
              <a:rPr lang="en-US" altLang="zh-CN" sz="3600">
                <a:cs typeface="Times New Roman" panose="02020603050405020304" pitchFamily="18" charset="0"/>
              </a:rPr>
              <a:t>B</a:t>
            </a:r>
            <a:r>
              <a:rPr lang="zh-CN" altLang="zh-CN" sz="36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09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93969"/>
            <a:ext cx="11485848" cy="388459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Jane wants to be in the competition, what should she do first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should buy a nice dress.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should sing an English song.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should sign up for the competition.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8079" y="92709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60854" y="4610393"/>
            <a:ext cx="11485848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3600">
                <a:cs typeface="Times New Roman" panose="02020603050405020304" pitchFamily="18" charset="0"/>
              </a:rPr>
              <a:t>[</a:t>
            </a:r>
            <a:r>
              <a:rPr lang="zh-CN" altLang="zh-CN" sz="3600" spc="-1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600" spc="-100">
                <a:cs typeface="Times New Roman" panose="02020603050405020304" pitchFamily="18" charset="0"/>
              </a:rPr>
              <a:t>]</a:t>
            </a:r>
            <a:r>
              <a:rPr lang="zh-CN" altLang="zh-CN" sz="3600" spc="-100">
                <a:cs typeface="Times New Roman" panose="02020603050405020304" pitchFamily="18" charset="0"/>
              </a:rPr>
              <a:t>细节理解题。根据</a:t>
            </a:r>
            <a:r>
              <a:rPr lang="en-US" altLang="zh-CN" sz="3600" spc="-100">
                <a:cs typeface="Times New Roman" panose="02020603050405020304" pitchFamily="18" charset="0"/>
              </a:rPr>
              <a:t>“First, sign up for the competition</a:t>
            </a:r>
            <a:r>
              <a:rPr lang="en-US" altLang="zh-CN" sz="3600" spc="-100" smtClean="0">
                <a:cs typeface="Times New Roman" panose="02020603050405020304" pitchFamily="18" charset="0"/>
              </a:rPr>
              <a:t>.”</a:t>
            </a:r>
          </a:p>
          <a:p>
            <a:pPr algn="just"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3600" smtClean="0">
                <a:cs typeface="Times New Roman" panose="02020603050405020304" pitchFamily="18" charset="0"/>
              </a:rPr>
              <a:t>可知</a:t>
            </a:r>
            <a:r>
              <a:rPr lang="zh-CN" altLang="zh-CN" sz="3600">
                <a:cs typeface="Times New Roman" panose="02020603050405020304" pitchFamily="18" charset="0"/>
              </a:rPr>
              <a:t>，如果简想参加比赛，她首先要报名。故选</a:t>
            </a:r>
            <a:r>
              <a:rPr lang="en-US" altLang="zh-CN" sz="3600">
                <a:cs typeface="Times New Roman" panose="02020603050405020304" pitchFamily="18" charset="0"/>
              </a:rPr>
              <a:t>C</a:t>
            </a:r>
            <a:r>
              <a:rPr lang="zh-CN" altLang="zh-CN" sz="36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13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58192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a student in Grade 8 get if he wins second prize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703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dictionary.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model car.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nice schoolbag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8079" y="83894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91749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“Grades 7—9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music player for first prize, a nice schoolbag for second prize, and an English-Chinese dictionary for third prize.”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可知，八年级的学生获得二等奖的奖品是一个漂亮的书包。故选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2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434</Words>
  <Application>Microsoft Office PowerPoint</Application>
  <PresentationFormat>自定义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